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9" r:id="rId3"/>
  </p:sldIdLst>
  <p:sldSz cx="10080625" cy="3240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436"/>
    <a:srgbClr val="15334B"/>
    <a:srgbClr val="112537"/>
    <a:srgbClr val="EFF2F6"/>
    <a:srgbClr val="F2F8FC"/>
    <a:srgbClr val="D7ECF9"/>
    <a:srgbClr val="EAF2FA"/>
    <a:srgbClr val="373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9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530264"/>
            <a:ext cx="7560469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1701796"/>
            <a:ext cx="7560469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045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853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172505"/>
            <a:ext cx="2173635" cy="2745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172505"/>
            <a:ext cx="6394896" cy="2745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98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94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807773"/>
            <a:ext cx="8694539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2168309"/>
            <a:ext cx="8694539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82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073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41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72505"/>
            <a:ext cx="8694539" cy="62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794272"/>
            <a:ext cx="4264576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1183532"/>
            <a:ext cx="4264576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794272"/>
            <a:ext cx="4285579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1183532"/>
            <a:ext cx="4285579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863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397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385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466513"/>
            <a:ext cx="5103316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116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466513"/>
            <a:ext cx="5103316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604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172505"/>
            <a:ext cx="8694539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862523"/>
            <a:ext cx="8694539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69B07-149C-480A-A890-BD4AE7787C02}" type="datetimeFigureOut">
              <a:rPr lang="en-NL" smtClean="0"/>
              <a:t>29/08/2025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3003082"/>
            <a:ext cx="340221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581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CD4A7-F7A7-A873-E442-DAF8731F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background with red and blue lines and dots&#10;&#10;AI-generated content may be incorrect.">
            <a:extLst>
              <a:ext uri="{FF2B5EF4-FFF2-40B4-BE49-F238E27FC236}">
                <a16:creationId xmlns:a16="http://schemas.microsoft.com/office/drawing/2014/main" id="{76C9531F-B7FC-EB82-920D-26970BB0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392" y="0"/>
            <a:ext cx="4860132" cy="3258024"/>
          </a:xfrm>
          <a:prstGeom prst="rect">
            <a:avLst/>
          </a:prstGeom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FD80435-55D7-4AD2-CA9A-9DBD27DB3F48}"/>
              </a:ext>
            </a:extLst>
          </p:cNvPr>
          <p:cNvGrpSpPr/>
          <p:nvPr/>
        </p:nvGrpSpPr>
        <p:grpSpPr>
          <a:xfrm>
            <a:off x="4881" y="0"/>
            <a:ext cx="5293949" cy="3258024"/>
            <a:chOff x="4881" y="17936"/>
            <a:chExt cx="5238509" cy="3240088"/>
          </a:xfrm>
        </p:grpSpPr>
        <p:pic>
          <p:nvPicPr>
            <p:cNvPr id="8" name="Picture 7" descr="A blue background with red and blue lines and dots&#10;&#10;AI-generated content may be incorrect.">
              <a:extLst>
                <a:ext uri="{FF2B5EF4-FFF2-40B4-BE49-F238E27FC236}">
                  <a16:creationId xmlns:a16="http://schemas.microsoft.com/office/drawing/2014/main" id="{A4BA58BC-6EFA-59A5-D5DF-029E444D9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1" y="17936"/>
              <a:ext cx="5238509" cy="324008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4047DA-86D8-8265-93B5-496F7F5E2944}"/>
                </a:ext>
              </a:extLst>
            </p:cNvPr>
            <p:cNvSpPr/>
            <p:nvPr/>
          </p:nvSpPr>
          <p:spPr>
            <a:xfrm>
              <a:off x="856648" y="572703"/>
              <a:ext cx="1915428" cy="798504"/>
            </a:xfrm>
            <a:prstGeom prst="rect">
              <a:avLst/>
            </a:prstGeom>
            <a:solidFill>
              <a:srgbClr val="1125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8C576A-8C42-BA66-77DC-627F074493D1}"/>
                </a:ext>
              </a:extLst>
            </p:cNvPr>
            <p:cNvSpPr/>
            <p:nvPr/>
          </p:nvSpPr>
          <p:spPr>
            <a:xfrm>
              <a:off x="657966" y="1371206"/>
              <a:ext cx="1915428" cy="185915"/>
            </a:xfrm>
            <a:prstGeom prst="rect">
              <a:avLst/>
            </a:prstGeom>
            <a:solidFill>
              <a:srgbClr val="1125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569EAD-9D7D-BDBA-C227-0ABF751DEFF0}"/>
              </a:ext>
            </a:extLst>
          </p:cNvPr>
          <p:cNvSpPr/>
          <p:nvPr/>
        </p:nvSpPr>
        <p:spPr>
          <a:xfrm>
            <a:off x="0" y="0"/>
            <a:ext cx="10080625" cy="3258024"/>
          </a:xfrm>
          <a:prstGeom prst="roundRect">
            <a:avLst>
              <a:gd name="adj" fmla="val 1617"/>
            </a:avLst>
          </a:prstGeom>
          <a:gradFill flip="none" rotWithShape="1">
            <a:gsLst>
              <a:gs pos="22000">
                <a:srgbClr val="000000">
                  <a:alpha val="42000"/>
                </a:srgbClr>
              </a:gs>
              <a:gs pos="0">
                <a:schemeClr val="tx1">
                  <a:lumMod val="100000"/>
                  <a:alpha val="24000"/>
                </a:schemeClr>
              </a:gs>
              <a:gs pos="62000">
                <a:schemeClr val="tx1">
                  <a:lumMod val="100000"/>
                  <a:alpha val="24000"/>
                </a:schemeClr>
              </a:gs>
              <a:gs pos="40000">
                <a:schemeClr val="tx1">
                  <a:lumMod val="100000"/>
                  <a:alpha val="39000"/>
                </a:schemeClr>
              </a:gs>
              <a:gs pos="100000">
                <a:schemeClr val="bg1"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AutoShape 2" descr="Headphones Logo Design">
            <a:extLst>
              <a:ext uri="{FF2B5EF4-FFF2-40B4-BE49-F238E27FC236}">
                <a16:creationId xmlns:a16="http://schemas.microsoft.com/office/drawing/2014/main" id="{365B9FD1-6A3B-E50C-F2BF-E1B76B7762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1466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DB843A-8B77-FC1C-220A-9501E09E846A}"/>
              </a:ext>
            </a:extLst>
          </p:cNvPr>
          <p:cNvGrpSpPr/>
          <p:nvPr/>
        </p:nvGrpSpPr>
        <p:grpSpPr>
          <a:xfrm>
            <a:off x="682527" y="2281515"/>
            <a:ext cx="540000" cy="540000"/>
            <a:chOff x="907800" y="2311512"/>
            <a:chExt cx="540000" cy="54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FD09DCF-0B03-E098-3782-E1CD259D4ADC}"/>
                </a:ext>
              </a:extLst>
            </p:cNvPr>
            <p:cNvSpPr/>
            <p:nvPr/>
          </p:nvSpPr>
          <p:spPr>
            <a:xfrm>
              <a:off x="907800" y="2311512"/>
              <a:ext cx="540000" cy="540000"/>
            </a:xfrm>
            <a:prstGeom prst="ellipse">
              <a:avLst/>
            </a:prstGeom>
            <a:solidFill>
              <a:srgbClr val="373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764CD7D-5ADA-7AA6-09C2-C0B0F15255DA}"/>
                </a:ext>
              </a:extLst>
            </p:cNvPr>
            <p:cNvSpPr/>
            <p:nvPr/>
          </p:nvSpPr>
          <p:spPr>
            <a:xfrm rot="5400000">
              <a:off x="1099889" y="2484220"/>
              <a:ext cx="249613" cy="1945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402CD9E-C4D2-197C-B5D8-B112F60838C1}"/>
              </a:ext>
            </a:extLst>
          </p:cNvPr>
          <p:cNvSpPr txBox="1"/>
          <p:nvPr/>
        </p:nvSpPr>
        <p:spPr>
          <a:xfrm>
            <a:off x="1112426" y="2662995"/>
            <a:ext cx="1264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Podcast included</a:t>
            </a:r>
            <a:endParaRPr lang="en-NL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472949A-DE8F-D8FC-93AD-021C25A7F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426" y="2277571"/>
            <a:ext cx="442744" cy="442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56CA6D-B6B8-A16A-ED27-43BB6F9573AF}"/>
              </a:ext>
            </a:extLst>
          </p:cNvPr>
          <p:cNvSpPr txBox="1"/>
          <p:nvPr/>
        </p:nvSpPr>
        <p:spPr>
          <a:xfrm>
            <a:off x="249736" y="381031"/>
            <a:ext cx="49429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Uncover Hidden Patterns In Your Tabular Datasets: All You Need Is The Right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8B6EC-5046-0815-E43B-76D388E85F29}"/>
              </a:ext>
            </a:extLst>
          </p:cNvPr>
          <p:cNvSpPr txBox="1"/>
          <p:nvPr/>
        </p:nvSpPr>
        <p:spPr>
          <a:xfrm>
            <a:off x="249736" y="1443519"/>
            <a:ext cx="47442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Tabular datasets can be challenging and time-consuming to analyze. However, with the right techniques and tools, you can get the most out of minimal effort. </a:t>
            </a:r>
            <a:endParaRPr lang="en-NL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159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B50C1-E1A7-EFB6-3690-93B340D4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background with red and blue lines and dots&#10;&#10;AI-generated content may be incorrect.">
            <a:extLst>
              <a:ext uri="{FF2B5EF4-FFF2-40B4-BE49-F238E27FC236}">
                <a16:creationId xmlns:a16="http://schemas.microsoft.com/office/drawing/2014/main" id="{79AA6FB2-F11F-BF09-761D-0BC72F6A3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1" y="0"/>
            <a:ext cx="5390080" cy="3231176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BDF3D4-913B-6AF3-E052-802DA268F9C5}"/>
              </a:ext>
            </a:extLst>
          </p:cNvPr>
          <p:cNvSpPr/>
          <p:nvPr/>
        </p:nvSpPr>
        <p:spPr>
          <a:xfrm>
            <a:off x="9296400" y="0"/>
            <a:ext cx="799936" cy="3231176"/>
          </a:xfrm>
          <a:prstGeom prst="rect">
            <a:avLst/>
          </a:prstGeom>
          <a:solidFill>
            <a:srgbClr val="1533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" name="Picture 4" descr="A book cover with text and colorful graphs&#10;&#10;AI-generated content may be incorrect.">
            <a:extLst>
              <a:ext uri="{FF2B5EF4-FFF2-40B4-BE49-F238E27FC236}">
                <a16:creationId xmlns:a16="http://schemas.microsoft.com/office/drawing/2014/main" id="{8C95723E-9F9D-33B3-153E-64EB9FC1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010" y="0"/>
            <a:ext cx="3240088" cy="323117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7AD02F8-4715-078C-DCBE-AAFA1088C99E}"/>
              </a:ext>
            </a:extLst>
          </p:cNvPr>
          <p:cNvSpPr/>
          <p:nvPr/>
        </p:nvSpPr>
        <p:spPr>
          <a:xfrm>
            <a:off x="5357112" y="0"/>
            <a:ext cx="891288" cy="3231176"/>
          </a:xfrm>
          <a:prstGeom prst="rect">
            <a:avLst/>
          </a:prstGeom>
          <a:solidFill>
            <a:srgbClr val="1024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FD515B9-0CCE-99C1-CD55-AC44FA323D0A}"/>
              </a:ext>
            </a:extLst>
          </p:cNvPr>
          <p:cNvSpPr/>
          <p:nvPr/>
        </p:nvSpPr>
        <p:spPr>
          <a:xfrm>
            <a:off x="1" y="8912"/>
            <a:ext cx="10075744" cy="3231176"/>
          </a:xfrm>
          <a:prstGeom prst="roundRect">
            <a:avLst>
              <a:gd name="adj" fmla="val 1617"/>
            </a:avLst>
          </a:prstGeom>
          <a:gradFill flip="none" rotWithShape="1">
            <a:gsLst>
              <a:gs pos="0">
                <a:schemeClr val="tx1">
                  <a:lumMod val="100000"/>
                  <a:alpha val="39000"/>
                </a:schemeClr>
              </a:gs>
              <a:gs pos="63000">
                <a:schemeClr val="tx1">
                  <a:lumMod val="100000"/>
                  <a:alpha val="42000"/>
                </a:schemeClr>
              </a:gs>
              <a:gs pos="40000">
                <a:schemeClr val="tx1">
                  <a:lumMod val="100000"/>
                  <a:alpha val="39000"/>
                </a:schemeClr>
              </a:gs>
              <a:gs pos="100000">
                <a:schemeClr val="bg1"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5" name="AutoShape 2" descr="Headphones Logo Design">
            <a:extLst>
              <a:ext uri="{FF2B5EF4-FFF2-40B4-BE49-F238E27FC236}">
                <a16:creationId xmlns:a16="http://schemas.microsoft.com/office/drawing/2014/main" id="{74C77D1F-101A-396C-FFCA-B4A86A09FA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1466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732DC3-FF9B-A602-8A6F-8B32B5364D3D}"/>
              </a:ext>
            </a:extLst>
          </p:cNvPr>
          <p:cNvGrpSpPr/>
          <p:nvPr/>
        </p:nvGrpSpPr>
        <p:grpSpPr>
          <a:xfrm>
            <a:off x="682527" y="2281515"/>
            <a:ext cx="540000" cy="540000"/>
            <a:chOff x="907800" y="2311512"/>
            <a:chExt cx="540000" cy="54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E2EA4AA-90CA-7282-9D9F-B04B1A433FC0}"/>
                </a:ext>
              </a:extLst>
            </p:cNvPr>
            <p:cNvSpPr/>
            <p:nvPr/>
          </p:nvSpPr>
          <p:spPr>
            <a:xfrm>
              <a:off x="907800" y="2311512"/>
              <a:ext cx="540000" cy="540000"/>
            </a:xfrm>
            <a:prstGeom prst="ellipse">
              <a:avLst/>
            </a:prstGeom>
            <a:solidFill>
              <a:srgbClr val="373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E522D6E-EB22-5015-0635-A98DECCC6F35}"/>
                </a:ext>
              </a:extLst>
            </p:cNvPr>
            <p:cNvSpPr/>
            <p:nvPr/>
          </p:nvSpPr>
          <p:spPr>
            <a:xfrm rot="5400000">
              <a:off x="1099889" y="2484220"/>
              <a:ext cx="249613" cy="1945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4B19618-BC4C-D5F4-69EC-21E003714A45}"/>
              </a:ext>
            </a:extLst>
          </p:cNvPr>
          <p:cNvSpPr txBox="1"/>
          <p:nvPr/>
        </p:nvSpPr>
        <p:spPr>
          <a:xfrm>
            <a:off x="1112426" y="2662995"/>
            <a:ext cx="1264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Podcast included</a:t>
            </a:r>
            <a:endParaRPr lang="en-NL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2F7E16B8-BF0F-1B91-F59F-948448C41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426" y="2277571"/>
            <a:ext cx="442744" cy="4427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75DFC49-8D3C-A280-8759-81CEA6AC4368}"/>
              </a:ext>
            </a:extLst>
          </p:cNvPr>
          <p:cNvSpPr txBox="1"/>
          <p:nvPr/>
        </p:nvSpPr>
        <p:spPr>
          <a:xfrm>
            <a:off x="249736" y="285857"/>
            <a:ext cx="49429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K-Nearest-Rank Scores: A Tool for Local Structure Analysis in Embeddings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AA70EE-F69F-7753-58C5-C9D03AB5BB21}"/>
              </a:ext>
            </a:extLst>
          </p:cNvPr>
          <p:cNvSpPr txBox="1"/>
          <p:nvPr/>
        </p:nvSpPr>
        <p:spPr>
          <a:xfrm>
            <a:off x="249736" y="1387899"/>
            <a:ext cx="474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When using a low-dimensional projection, we should always be aware that it is merely a projection of a higher and more complex dimensional space. To truly trust these projections, we need to assess how well they preserve the original sample distribution.</a:t>
            </a:r>
            <a:endParaRPr lang="en-NL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566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104</Words>
  <Application>Microsoft Office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Aharoni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 T</dc:creator>
  <cp:lastModifiedBy>E T</cp:lastModifiedBy>
  <cp:revision>12</cp:revision>
  <dcterms:created xsi:type="dcterms:W3CDTF">2025-08-26T18:33:52Z</dcterms:created>
  <dcterms:modified xsi:type="dcterms:W3CDTF">2025-08-29T18:38:21Z</dcterms:modified>
</cp:coreProperties>
</file>